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2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handoutMasterIdLst>
    <p:handoutMasterId r:id="rId24"/>
  </p:handoutMasterIdLst>
  <p:sldIdLst>
    <p:sldId id="353" r:id="rId3"/>
    <p:sldId id="329" r:id="rId4"/>
    <p:sldId id="354" r:id="rId6"/>
    <p:sldId id="331" r:id="rId7"/>
    <p:sldId id="345" r:id="rId8"/>
    <p:sldId id="347" r:id="rId9"/>
    <p:sldId id="349" r:id="rId10"/>
    <p:sldId id="348" r:id="rId11"/>
    <p:sldId id="351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72" r:id="rId21"/>
    <p:sldId id="365" r:id="rId22"/>
    <p:sldId id="35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F1A8B4-A6EB-4EB1-8BC6-3A003BA3BD3C}">
          <p14:sldIdLst>
            <p14:sldId id="353"/>
            <p14:sldId id="329"/>
            <p14:sldId id="354"/>
            <p14:sldId id="331"/>
            <p14:sldId id="345"/>
            <p14:sldId id="347"/>
            <p14:sldId id="349"/>
            <p14:sldId id="348"/>
            <p14:sldId id="351"/>
          </p14:sldIdLst>
        </p14:section>
        <p14:section name="Untitled Section" id="{8F66331B-6A8F-4BC6-9F4E-2318C726279F}">
          <p14:sldIdLst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72"/>
            <p14:sldId id="365"/>
            <p14:sldId id="356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966" autoAdjust="0"/>
  </p:normalViewPr>
  <p:slideViewPr>
    <p:cSldViewPr snapToGrid="0">
      <p:cViewPr>
        <p:scale>
          <a:sx n="93" d="100"/>
          <a:sy n="93" d="100"/>
        </p:scale>
        <p:origin x="13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1" Type="http://schemas.openxmlformats.org/officeDocument/2006/relationships/customXml" Target="../customXml/item3.xml"/><Relationship Id="rId30" Type="http://schemas.openxmlformats.org/officeDocument/2006/relationships/customXml" Target="../customXml/item2.xml"/><Relationship Id="rId3" Type="http://schemas.openxmlformats.org/officeDocument/2006/relationships/slide" Target="slides/slide1.xml"/><Relationship Id="rId29" Type="http://schemas.openxmlformats.org/officeDocument/2006/relationships/customXml" Target="../customXml/item1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>
            <a:fillRect/>
          </a:stretch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>
            <a:fillRect/>
          </a:stretch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>
            <a:fillRect/>
          </a:stretch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>
            <a:fillRect/>
          </a:stretch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/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>
            <a:fillRect/>
          </a:stretch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>
            <a:fillRect/>
          </a:stretch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>
            <a:fillRect/>
          </a:stretch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>
            <a:fillRect/>
          </a:stretch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>
            <a:fillRect/>
          </a:stretch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>
            <a:fillRect/>
          </a:stretch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</a:fld>
            <a:endParaRPr lang="en-US" dirty="0"/>
          </a:p>
        </p:txBody>
      </p:sp>
      <p:pic>
        <p:nvPicPr>
          <p:cNvPr id="12" name="Graphic 11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>
            <a:fillRect/>
          </a:stretch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>
            <a:fillRect/>
          </a:stretch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/>
          <a:lstStyle/>
          <a:p>
            <a:r>
              <a:rPr lang="en-IN" sz="32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E-Commerce Recommendation System with Flask and Machine Learning</a:t>
            </a:r>
            <a:endParaRPr lang="en-US" sz="7200" dirty="0">
              <a:latin typeface="Bell MT" panose="02020503060305020303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</p:spPr>
        <p:txBody>
          <a:bodyPr/>
          <a:lstStyle/>
          <a:p>
            <a:r>
              <a:rPr lang="en-IN" altLang="en-US" dirty="0"/>
              <a:t>  </a:t>
            </a:r>
            <a:endParaRPr lang="en-IN" alt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/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Collaborative Filtering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Overview: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Based on user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behavior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like ratings and purchase history.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Types: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User-based: Finds similar users.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Item-based: Finds items similar to those the user has liked.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Techniques: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Matrix Factorization (e.g., SVD).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Neighborhood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-based methods (e.g., KNN).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altLang="en-US" dirty="0"/>
              <a:t>   </a:t>
            </a:r>
            <a:endParaRPr lang="en-I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Hybrid Recommendation Systems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932815" y="2432050"/>
            <a:ext cx="7069455" cy="521652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Definition: Combines content-based and collaborative filtering for better results.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 Use Hybrid Models?: Balances the strengths of both methods.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Example: Combining item attributes and user ratings for recommendations.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/>
              <a:t> 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altLang="en-US" dirty="0"/>
              <a:t>  </a:t>
            </a:r>
            <a:endParaRPr lang="en-I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Multi-Model Recommendation Systems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932815" y="2404745"/>
            <a:ext cx="7924800" cy="374015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Overview: Uses multiple machine learning models to enhance recommendations.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Advantages: Captures complex patterns in user </a:t>
            </a:r>
            <a:r>
              <a:rPr lang="en-IN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behavior</a:t>
            </a: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Example: Blending neural networks with traditional algorithms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/>
              <a:t>   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altLang="en-US" dirty="0"/>
              <a:t>  </a:t>
            </a:r>
            <a:endParaRPr lang="en-I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Building the Recommendation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1: Data Collection and Preprocessing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attributes, user ratings, interactions.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2: Implementing Content-Based Algorithms.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3: Developing Collaborative Filtering Models.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4: Creating Hybrid Models for Improved Accuracy.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5: Exploring Multi-Model Approaches.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Tools Used: Python libraries (NumPy, pandas, scikit-learn, TensorFlow).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8" name="Content Placeholder 7" descr="Business man pulling a block from Jenga tower"/>
          <p:cNvPicPr>
            <a:picLocks noGrp="1"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7424738" y="2903613"/>
            <a:ext cx="4170362" cy="277956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altLang="en-US" dirty="0"/>
              <a:t>  </a:t>
            </a:r>
            <a:endParaRPr lang="en-I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the System with Flask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932815" y="2432050"/>
            <a:ext cx="9528175" cy="3740150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 Flask?: Lightweight and suitable for web applications.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Features to Implement: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registration and login.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browsing and search.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Dynamic recommendation display.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Interface: Clean layout with product cards and recommendation sections.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/>
              <a:t> 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altLang="en-US" dirty="0"/>
              <a:t>  </a:t>
            </a:r>
            <a:endParaRPr lang="en-I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Flask Application Workflow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Flowchart: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input (ratings, interactions).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processing through the recommendation engine.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Flask routes handling user requests.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Recommendations displayed on the web interface.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Feedback Loop: How user actions refine recommendations.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/>
              <a:t>   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altLang="en-US" dirty="0"/>
              <a:t>    </a:t>
            </a:r>
            <a:endParaRPr lang="en-I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and User Experience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932815" y="2432050"/>
            <a:ext cx="8944610" cy="374015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Authentication: Managing user sessions securely.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Display: Images, descriptions, prices, ratings.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Interactive Features: Allow users to rate and like products, improving recommendations over time.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/>
              <a:t>  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altLang="en-US"/>
              <a:t>]</a:t>
            </a:r>
            <a:endParaRPr lang="en-I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the Recommendation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Enhanced User Engagement: Personalized suggestions keep users engaged.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Boosted Sales: Targeted recommendations lead to higher conversion rates.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 Satisfaction: Helps users find products they love, increasing loyalty.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/>
              <a:t>  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altLang="en-US" dirty="0"/>
              <a:t>  </a:t>
            </a:r>
            <a:endParaRPr lang="en-I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System Architecture</a:t>
            </a:r>
            <a:endParaRPr lang="en-I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1380490" y="3542030"/>
            <a:ext cx="9976485" cy="2620645"/>
          </a:xfrm>
        </p:spPr>
        <p:txBody>
          <a:bodyPr/>
          <a:p>
            <a:r>
              <a:rPr lang="en-IN" altLang="en-US"/>
              <a:t> </a:t>
            </a:r>
            <a:endParaRPr lang="en-IN" altLang="en-US"/>
          </a:p>
          <a:p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r>
              <a:rPr lang="en-IN" altLang="en-US" dirty="0"/>
              <a:t>  </a:t>
            </a:r>
            <a:endParaRPr lang="en-I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pic>
        <p:nvPicPr>
          <p:cNvPr id="187581900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10" y="2247900"/>
            <a:ext cx="9514840" cy="41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932815" y="2432050"/>
            <a:ext cx="8543925" cy="374015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Summary: Key benefits of integrating a recommendation system with Flask.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Directions: Real-time recommendations, deep learning models.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Call to Action: Encouragement to implement and experiment with recommendation systems.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/>
              <a:t>  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altLang="en-US" dirty="0"/>
              <a:t>   </a:t>
            </a:r>
            <a:endParaRPr lang="en-I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849412"/>
          </a:xfrm>
        </p:spPr>
        <p:txBody>
          <a:bodyPr anchor="b">
            <a:normAutofit/>
          </a:bodyPr>
          <a:lstStyle/>
          <a:p>
            <a:pPr algn="ctr"/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Presented by: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Sujith</a:t>
            </a:r>
            <a:r>
              <a:rPr lang="en-IN" altLang="en-US" dirty="0"/>
              <a:t>.</a:t>
            </a:r>
            <a:r>
              <a:rPr lang="en-US" dirty="0"/>
              <a:t>A </a:t>
            </a:r>
            <a:r>
              <a:rPr lang="en-IN" altLang="en-US" dirty="0"/>
              <a:t> </a:t>
            </a:r>
            <a:r>
              <a:rPr lang="en-US" dirty="0"/>
              <a:t>                             [2022115312]    </a:t>
            </a:r>
            <a:endParaRPr lang="en-US" dirty="0"/>
          </a:p>
          <a:p>
            <a:r>
              <a:rPr lang="en-US" dirty="0"/>
              <a:t>Shanjai.K                             [2022115311]</a:t>
            </a:r>
            <a:endParaRPr lang="en-US" dirty="0"/>
          </a:p>
          <a:p>
            <a:r>
              <a:rPr lang="en-US" dirty="0"/>
              <a:t>Narmatan.A                        [2022115318]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altLang="en-US" dirty="0"/>
              <a:t> </a:t>
            </a:r>
            <a:endParaRPr lang="en-IN" altLang="en-US" dirty="0"/>
          </a:p>
          <a:p>
            <a:endParaRPr lang="en-I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1"/>
          <a:srcRect t="5828" b="5828"/>
          <a:stretch>
            <a:fillRect/>
          </a:stretch>
        </p:blipFill>
        <p:spPr/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  <a:endParaRPr lang="en-US" dirty="0"/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6000" kern="1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11" name="Plaque 10"/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665" y="-219710"/>
            <a:ext cx="6419215" cy="6187440"/>
          </a:xfrm>
          <a:noFill/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Growth of e-commerce and the challenge of choice overload for users.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 for Recommendation Systems: How recommendations can simplify product discovery.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  <a:noFill/>
        </p:spPr>
        <p:txBody>
          <a:bodyPr/>
          <a:lstStyle/>
          <a:p>
            <a:r>
              <a:rPr lang="en-IN" altLang="en-US" dirty="0"/>
              <a:t> </a:t>
            </a:r>
            <a:endParaRPr lang="en-IN" alt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1"/>
          <a:srcRect l="1510" r="1510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  <a:noFill/>
        </p:spPr>
        <p:txBody>
          <a:bodyPr>
            <a:normAutofit/>
          </a:bodyPr>
          <a:lstStyle/>
          <a:p>
            <a:r>
              <a:rPr lang="en-US" dirty="0"/>
              <a:t>Overview of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Aim: To create a recommendation system that suggests products based on user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behavior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preferences.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Scope: Covers the end-to-end process from data collection to model deployment.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Outcome: A web-based system offering personalized product recommendations.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altLang="en-US" dirty="0"/>
              <a:t>  </a:t>
            </a:r>
            <a:endParaRPr lang="en-I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Overview of Tools and Technologies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 Language: Python for data analysis and machine learning.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 Framework: Flask for building the web interface.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Libraries: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scikit-learn for implementing recommendation algorithms.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TensorFlow for deep learning models.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Handling: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NumPy and pandas for data manipulation.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 Management: SQL or NoSQL (e.g., SQLite, MongoDB).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 Platforms: Options like Heroku or AWS.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IN" altLang="en-US" dirty="0"/>
              <a:t>  </a:t>
            </a:r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/>
          <a:lstStyle/>
          <a:p>
            <a:r>
              <a:rPr lang="en-IN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Advantages of Recommendation Systems</a:t>
            </a:r>
            <a:br>
              <a:rPr lang="en-IN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82071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Enhanced Personalization: Tailors suggestions to individual user tastes.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Increased User Engagement: Keeps users on the platform longer by offering relevant products.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Higher Conversion Rates: Recommending products that match user needs increases sales.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 Retention: Builds loyalty by consistently delivering valuable suggestions.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Inventory Management: Insights into user trends help optimize stock based on demand.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Competitive Edge: Creates a more engaging shopping experience, differentiating from competitors.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pic>
        <p:nvPicPr>
          <p:cNvPr id="9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1"/>
          <a:srcRect l="1510" r="1510"/>
          <a:stretch>
            <a:fillRect/>
          </a:stretch>
        </p:blipFill>
        <p:spPr>
          <a:xfrm>
            <a:off x="0" y="102870"/>
            <a:ext cx="4434205" cy="66509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/>
          <a:p>
            <a:pPr algn="ctr"/>
            <a:r>
              <a:rPr lang="en-US" sz="4000" dirty="0"/>
              <a:t>Understanding</a:t>
            </a:r>
            <a:r>
              <a:rPr lang="en-US" dirty="0"/>
              <a:t> </a:t>
            </a:r>
            <a:r>
              <a:rPr lang="en-US" sz="3200" dirty="0"/>
              <a:t>Recommendation</a:t>
            </a:r>
            <a:r>
              <a:rPr lang="en-US" dirty="0"/>
              <a:t> Systems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/>
          <a:lstStyle/>
          <a:p>
            <a:pPr marL="0" indent="0"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Definition: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Algorithms that predict user preferences to suggest items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Types:</a:t>
            </a:r>
            <a:endParaRPr lang="en-IN" sz="2000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Content-based Recommendations.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Collaborative Filtering.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Hybrid Approaches.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Multi-model Recommendations.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IN" altLang="en-US" dirty="0"/>
              <a:t>  </a:t>
            </a:r>
            <a:endParaRPr lang="en-I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 Content-Based Recommendation Systems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Overview:</a:t>
            </a:r>
            <a:endParaRPr lang="en-IN" sz="2000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Analyzes item attributes and user preferences to recommend similar items.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It Works: Uses product descriptions, tags, and user profiles.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Example: Suggesting similar products to those previously viewed or purchased.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 descr="Cardboard boxes"/>
          <p:cNvPicPr>
            <a:picLocks noGrp="1"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7424738" y="2896486"/>
            <a:ext cx="4170362" cy="2793816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IN" altLang="en-US" dirty="0"/>
              <a:t>  </a:t>
            </a:r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E6BC5B-F32E-483D-A6CB-100D6BCB78C4}">
  <ds:schemaRefs/>
</ds:datastoreItem>
</file>

<file path=customXml/itemProps2.xml><?xml version="1.0" encoding="utf-8"?>
<ds:datastoreItem xmlns:ds="http://schemas.openxmlformats.org/officeDocument/2006/customXml" ds:itemID="{A384BFC8-02DA-464F-AE97-4951BE47415C}">
  <ds:schemaRefs/>
</ds:datastoreItem>
</file>

<file path=customXml/itemProps3.xml><?xml version="1.0" encoding="utf-8"?>
<ds:datastoreItem xmlns:ds="http://schemas.openxmlformats.org/officeDocument/2006/customXml" ds:itemID="{19915FD3-F777-4046-A12C-BE3860E324B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{64F6AD57-F30E-41D4-963F-D4842B1A4D68}tf56410444_win32</Template>
  <TotalTime>0</TotalTime>
  <Words>4655</Words>
  <Application>WPS Presentation</Application>
  <PresentationFormat>Widescreen</PresentationFormat>
  <Paragraphs>228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SimSun</vt:lpstr>
      <vt:lpstr>Wingdings</vt:lpstr>
      <vt:lpstr>Gill Sans Nova Light</vt:lpstr>
      <vt:lpstr>Calibri Light</vt:lpstr>
      <vt:lpstr>Bell MT</vt:lpstr>
      <vt:lpstr>Calibri</vt:lpstr>
      <vt:lpstr>Times New Roman</vt:lpstr>
      <vt:lpstr>Microsoft YaHei</vt:lpstr>
      <vt:lpstr>Arial Unicode MS</vt:lpstr>
      <vt:lpstr>Baskerville Old Face</vt:lpstr>
      <vt:lpstr>Custom</vt:lpstr>
      <vt:lpstr> E-Commerce Recommendation System with Flask and Machine Learning</vt:lpstr>
      <vt:lpstr>Presented by:</vt:lpstr>
      <vt:lpstr>Introduction </vt:lpstr>
      <vt:lpstr>Growth of e-commerce and the challenge of choice overload for users. Need for Recommendation Systems: How recommendations can simplify product discovery. </vt:lpstr>
      <vt:lpstr>Overview of the Project</vt:lpstr>
      <vt:lpstr>Overview of Tools and Technologies</vt:lpstr>
      <vt:lpstr>Advantages of Recommendation Systems </vt:lpstr>
      <vt:lpstr>Understanding Recommendation Systems</vt:lpstr>
      <vt:lpstr> Content-Based Recommendation Systems</vt:lpstr>
      <vt:lpstr>Collaborative Filtering</vt:lpstr>
      <vt:lpstr> Hybrid Recommendation Systems</vt:lpstr>
      <vt:lpstr> Multi-Model Recommendation Systems</vt:lpstr>
      <vt:lpstr> Building the Recommendation System</vt:lpstr>
      <vt:lpstr>Integrating the System with Flask</vt:lpstr>
      <vt:lpstr>Flask Application Workflow</vt:lpstr>
      <vt:lpstr>Security and User Experience</vt:lpstr>
      <vt:lpstr>Benefits of the Recommendation System</vt:lpstr>
      <vt:lpstr>System Architecture</vt:lpstr>
      <vt:lpstr>Conclusion</vt:lpstr>
      <vt:lpstr>Thank you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shanjai k</dc:creator>
  <cp:lastModifiedBy>sujith A</cp:lastModifiedBy>
  <cp:revision>7</cp:revision>
  <dcterms:created xsi:type="dcterms:W3CDTF">2024-10-24T03:35:00Z</dcterms:created>
  <dcterms:modified xsi:type="dcterms:W3CDTF">2024-10-25T08:27:37Z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ICV">
    <vt:lpwstr>190C47FEA3D5423D8DF797EB87A16F92_13</vt:lpwstr>
  </property>
  <property fmtid="{D5CDD505-2E9C-101B-9397-08002B2CF9AE}" pid="5" name="KSOProductBuildVer">
    <vt:lpwstr>1033-12.2.0.18638</vt:lpwstr>
  </property>
</Properties>
</file>